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7B745A4E-5672-42FE-936B-35A5764BD303}">
  <a:tblStyle styleId="{7B745A4E-5672-42FE-936B-35A5764BD303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E9EFF7"/>
          </a:solidFill>
        </a:fill>
      </a:tcStyle>
    </a:wholeTbl>
    <a:band1H>
      <a:tcStyle>
        <a:fill>
          <a:solidFill>
            <a:srgbClr val="D0DEEF"/>
          </a:solidFill>
        </a:fill>
      </a:tcStyle>
    </a:band1H>
    <a:band1V>
      <a:tcStyle>
        <a:fill>
          <a:solidFill>
            <a:srgbClr val="D0DEEF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  <a:tblStyle styleId="{81ABA793-4A68-4C5D-8DCC-3675C64EDE5B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chemeClr val="lt1"/>
          </a:solidFill>
        </a:fill>
      </a:tcStyle>
    </a:wholeTbl>
    <a:band1H>
      <a:tcStyle>
        <a:fill>
          <a:solidFill>
            <a:srgbClr val="E6E6E6"/>
          </a:solidFill>
        </a:fill>
      </a:tcStyle>
    </a:band1H>
    <a:band1V>
      <a:tcStyle>
        <a:fill>
          <a:solidFill>
            <a:srgbClr val="E6E6E6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  <a:tblStyle styleId="{4131282D-4E82-43E2-A404-EC92B453D479}" styleName="Table_2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chemeClr val="lt1"/>
          </a:solidFill>
        </a:fill>
      </a:tcStyle>
    </a:wholeTbl>
    <a:band1H>
      <a:tcStyle>
        <a:fill>
          <a:solidFill>
            <a:srgbClr val="E6E6E6"/>
          </a:solidFill>
        </a:fill>
      </a:tcStyle>
    </a:band1H>
    <a:band1V>
      <a:tcStyle>
        <a:fill>
          <a:solidFill>
            <a:srgbClr val="E6E6E6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5"/>
          </a:solidFill>
        </a:fill>
      </a:tcStyle>
    </a:firstRow>
  </a:tblStyle>
  <a:tblStyle styleId="{472116A2-28A4-4EFE-85DD-2F160AC916A6}" styleName="Table_3"/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Shape 32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Shape 3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0" name="Shape 35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Relationship Id="rId4" Type="http://schemas.openxmlformats.org/officeDocument/2006/relationships/image" Target="../media/image05.png"/><Relationship Id="rId5" Type="http://schemas.openxmlformats.org/officeDocument/2006/relationships/image" Target="../media/image01.png"/><Relationship Id="rId6" Type="http://schemas.openxmlformats.org/officeDocument/2006/relationships/image" Target="../media/image0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2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09.png"/><Relationship Id="rId10" Type="http://schemas.openxmlformats.org/officeDocument/2006/relationships/image" Target="../media/image14.png"/><Relationship Id="rId13" Type="http://schemas.openxmlformats.org/officeDocument/2006/relationships/image" Target="../media/image12.png"/><Relationship Id="rId12" Type="http://schemas.openxmlformats.org/officeDocument/2006/relationships/image" Target="../media/image0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3.png"/><Relationship Id="rId4" Type="http://schemas.openxmlformats.org/officeDocument/2006/relationships/image" Target="../media/image04.png"/><Relationship Id="rId9" Type="http://schemas.openxmlformats.org/officeDocument/2006/relationships/image" Target="../media/image10.png"/><Relationship Id="rId5" Type="http://schemas.openxmlformats.org/officeDocument/2006/relationships/image" Target="../media/image00.png"/><Relationship Id="rId6" Type="http://schemas.openxmlformats.org/officeDocument/2006/relationships/image" Target="../media/image05.png"/><Relationship Id="rId7" Type="http://schemas.openxmlformats.org/officeDocument/2006/relationships/image" Target="../media/image01.png"/><Relationship Id="rId8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1315512" y="3638312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2016.04.12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V1.7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3305" y="367011"/>
            <a:ext cx="3422009" cy="608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 UI</a:t>
            </a:r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267095" y="791866"/>
            <a:ext cx="310306" cy="32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7095" y="1560241"/>
            <a:ext cx="346633" cy="41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267095" y="1188682"/>
            <a:ext cx="310306" cy="32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588383" y="787154"/>
            <a:ext cx="79861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수령 가능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588383" y="1635005"/>
            <a:ext cx="79861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수령 완료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588383" y="1173698"/>
            <a:ext cx="79861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수령 불가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8473846" y="469495"/>
            <a:ext cx="3497329" cy="304929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일일미션이 리셋되는 시간을 표시 한다.</a:t>
            </a:r>
          </a:p>
        </p:txBody>
      </p:sp>
      <p:cxnSp>
        <p:nvCxnSpPr>
          <p:cNvPr id="154" name="Shape 154"/>
          <p:cNvCxnSpPr>
            <a:stCxn id="153" idx="1"/>
          </p:cNvCxnSpPr>
          <p:nvPr/>
        </p:nvCxnSpPr>
        <p:spPr>
          <a:xfrm flipH="1">
            <a:off x="7131646" y="621960"/>
            <a:ext cx="1342200" cy="165300"/>
          </a:xfrm>
          <a:prstGeom prst="bentConnector3">
            <a:avLst>
              <a:gd fmla="val 50005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55" name="Shape 155"/>
          <p:cNvSpPr txBox="1"/>
          <p:nvPr/>
        </p:nvSpPr>
        <p:spPr>
          <a:xfrm>
            <a:off x="8214850" y="4375757"/>
            <a:ext cx="3497329" cy="259032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수행이 완료되지 않는 일일 미션을 표시 한다.</a:t>
            </a:r>
          </a:p>
        </p:txBody>
      </p:sp>
      <p:cxnSp>
        <p:nvCxnSpPr>
          <p:cNvPr id="156" name="Shape 156"/>
          <p:cNvCxnSpPr>
            <a:stCxn id="155" idx="1"/>
          </p:cNvCxnSpPr>
          <p:nvPr/>
        </p:nvCxnSpPr>
        <p:spPr>
          <a:xfrm rot="10800000">
            <a:off x="5746450" y="3676073"/>
            <a:ext cx="2468400" cy="829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57" name="Shape 157"/>
          <p:cNvSpPr txBox="1"/>
          <p:nvPr/>
        </p:nvSpPr>
        <p:spPr>
          <a:xfrm>
            <a:off x="8204397" y="3948703"/>
            <a:ext cx="3497329" cy="259032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미션의 수행도를 표시 한다.</a:t>
            </a:r>
          </a:p>
        </p:txBody>
      </p:sp>
      <p:cxnSp>
        <p:nvCxnSpPr>
          <p:cNvPr id="158" name="Shape 158"/>
          <p:cNvCxnSpPr>
            <a:stCxn id="157" idx="1"/>
          </p:cNvCxnSpPr>
          <p:nvPr/>
        </p:nvCxnSpPr>
        <p:spPr>
          <a:xfrm rot="10800000">
            <a:off x="7289997" y="3919219"/>
            <a:ext cx="914400" cy="1590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59" name="Shape 159"/>
          <p:cNvSpPr txBox="1"/>
          <p:nvPr/>
        </p:nvSpPr>
        <p:spPr>
          <a:xfrm>
            <a:off x="8204397" y="2396864"/>
            <a:ext cx="3497329" cy="259032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클리어된 미션은 클리어 표시를 한다.</a:t>
            </a:r>
          </a:p>
        </p:txBody>
      </p:sp>
      <p:cxnSp>
        <p:nvCxnSpPr>
          <p:cNvPr id="160" name="Shape 160"/>
          <p:cNvCxnSpPr>
            <a:stCxn id="159" idx="1"/>
          </p:cNvCxnSpPr>
          <p:nvPr/>
        </p:nvCxnSpPr>
        <p:spPr>
          <a:xfrm rot="10800000">
            <a:off x="6081897" y="2207180"/>
            <a:ext cx="2122500" cy="319200"/>
          </a:xfrm>
          <a:prstGeom prst="bentConnector3">
            <a:avLst>
              <a:gd fmla="val 6916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61" name="Shape 161"/>
          <p:cNvSpPr txBox="1"/>
          <p:nvPr/>
        </p:nvSpPr>
        <p:spPr>
          <a:xfrm>
            <a:off x="377145" y="2740232"/>
            <a:ext cx="3497329" cy="461996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일일미션 달성도 및 보상 수령가능 여부를 볼 수 있다.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377145" y="2354375"/>
            <a:ext cx="3497329" cy="329468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현재 내가 획득한 포인트를 확인 할 수 있다.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8204397" y="3202588"/>
            <a:ext cx="3497329" cy="259032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종류를 터치 하면 상세한 정보를 볼 수 있다.</a:t>
            </a:r>
          </a:p>
        </p:txBody>
      </p:sp>
      <p:cxnSp>
        <p:nvCxnSpPr>
          <p:cNvPr id="164" name="Shape 164"/>
          <p:cNvCxnSpPr>
            <a:stCxn id="163" idx="1"/>
            <a:endCxn id="145" idx="3"/>
          </p:cNvCxnSpPr>
          <p:nvPr/>
        </p:nvCxnSpPr>
        <p:spPr>
          <a:xfrm flipH="1">
            <a:off x="7415397" y="3332104"/>
            <a:ext cx="789000" cy="76800"/>
          </a:xfrm>
          <a:prstGeom prst="bentConnector3">
            <a:avLst>
              <a:gd fmla="val 50005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65" name="Shape 165"/>
          <p:cNvSpPr txBox="1"/>
          <p:nvPr/>
        </p:nvSpPr>
        <p:spPr>
          <a:xfrm>
            <a:off x="377145" y="3246822"/>
            <a:ext cx="3497329" cy="461996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가능한 상자의 경우 이펙트를 이용해 표시해 준다.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96933" y="5549439"/>
            <a:ext cx="3497329" cy="329468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상하로 스크롤 된다.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8214850" y="5471030"/>
            <a:ext cx="3497329" cy="329468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상하로 스크롤 된다.</a:t>
            </a:r>
          </a:p>
        </p:txBody>
      </p:sp>
      <p:sp>
        <p:nvSpPr>
          <p:cNvPr id="168" name="Shape 168"/>
          <p:cNvSpPr/>
          <p:nvPr/>
        </p:nvSpPr>
        <p:spPr>
          <a:xfrm>
            <a:off x="6684784" y="4880628"/>
            <a:ext cx="331010" cy="755134"/>
          </a:xfrm>
          <a:prstGeom prst="upDownArrow">
            <a:avLst>
              <a:gd fmla="val 42299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9" name="Shape 169"/>
          <p:cNvCxnSpPr>
            <a:stCxn id="167" idx="1"/>
            <a:endCxn id="168" idx="6"/>
          </p:cNvCxnSpPr>
          <p:nvPr/>
        </p:nvCxnSpPr>
        <p:spPr>
          <a:xfrm rot="10800000">
            <a:off x="6920350" y="5258064"/>
            <a:ext cx="1294500" cy="377700"/>
          </a:xfrm>
          <a:prstGeom prst="bentConnector3">
            <a:avLst>
              <a:gd fmla="val 50002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70" name="Shape 170"/>
          <p:cNvCxnSpPr>
            <a:stCxn id="166" idx="3"/>
          </p:cNvCxnSpPr>
          <p:nvPr/>
        </p:nvCxnSpPr>
        <p:spPr>
          <a:xfrm flipH="1" rot="10800000">
            <a:off x="3594262" y="5394073"/>
            <a:ext cx="902100" cy="320100"/>
          </a:xfrm>
          <a:prstGeom prst="bentConnector3">
            <a:avLst>
              <a:gd fmla="val 5000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71" name="Shape 171"/>
          <p:cNvCxnSpPr>
            <a:stCxn id="162" idx="0"/>
          </p:cNvCxnSpPr>
          <p:nvPr/>
        </p:nvCxnSpPr>
        <p:spPr>
          <a:xfrm rot="-5400000">
            <a:off x="2555560" y="871625"/>
            <a:ext cx="1053000" cy="1912500"/>
          </a:xfrm>
          <a:prstGeom prst="bentConnector2">
            <a:avLst/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3305" y="367011"/>
            <a:ext cx="3422009" cy="608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 UI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8473846" y="2136456"/>
            <a:ext cx="3497329" cy="56628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아직 퀘스트를 진행할 수 없는 상태</a:t>
            </a:r>
            <a:b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터치하면 팝업을 출력한다.</a:t>
            </a:r>
          </a:p>
        </p:txBody>
      </p:sp>
      <p:cxnSp>
        <p:nvCxnSpPr>
          <p:cNvPr id="179" name="Shape 179"/>
          <p:cNvCxnSpPr>
            <a:stCxn id="178" idx="1"/>
          </p:cNvCxnSpPr>
          <p:nvPr/>
        </p:nvCxnSpPr>
        <p:spPr>
          <a:xfrm flipH="1">
            <a:off x="7023946" y="2419598"/>
            <a:ext cx="1449900" cy="96900"/>
          </a:xfrm>
          <a:prstGeom prst="bentConnector3">
            <a:avLst>
              <a:gd fmla="val 50002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80" name="Shape 180"/>
          <p:cNvSpPr/>
          <p:nvPr/>
        </p:nvSpPr>
        <p:spPr>
          <a:xfrm>
            <a:off x="4033766" y="2743119"/>
            <a:ext cx="3342009" cy="784927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rgbClr val="787878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4099987" y="2996024"/>
            <a:ext cx="3276859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영주님, 이 퀘스트는 {0} 레벨부터 진행할 수 있습니다!</a:t>
            </a: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0500" y="402181"/>
            <a:ext cx="3481388" cy="618913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항목 보기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6831385" y="1254320"/>
            <a:ext cx="3497329" cy="304929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미션의 아이콘과 이름을 표시 한다.</a:t>
            </a:r>
          </a:p>
        </p:txBody>
      </p:sp>
      <p:cxnSp>
        <p:nvCxnSpPr>
          <p:cNvPr id="189" name="Shape 189"/>
          <p:cNvCxnSpPr>
            <a:stCxn id="188" idx="1"/>
          </p:cNvCxnSpPr>
          <p:nvPr/>
        </p:nvCxnSpPr>
        <p:spPr>
          <a:xfrm flipH="1">
            <a:off x="4177585" y="1406785"/>
            <a:ext cx="2653800" cy="7794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90" name="Shape 190"/>
          <p:cNvSpPr txBox="1"/>
          <p:nvPr/>
        </p:nvSpPr>
        <p:spPr>
          <a:xfrm>
            <a:off x="6831385" y="435229"/>
            <a:ext cx="3665554" cy="467267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팝업 창 이외의 영역을 누르면 팝업창을 종료 한다.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팝업창이 닫히면 이전 Ui로 돌아간다. </a:t>
            </a:r>
          </a:p>
        </p:txBody>
      </p:sp>
      <p:cxnSp>
        <p:nvCxnSpPr>
          <p:cNvPr id="191" name="Shape 191"/>
          <p:cNvCxnSpPr>
            <a:stCxn id="190" idx="1"/>
          </p:cNvCxnSpPr>
          <p:nvPr/>
        </p:nvCxnSpPr>
        <p:spPr>
          <a:xfrm flipH="1">
            <a:off x="5489185" y="668863"/>
            <a:ext cx="1342200" cy="84000"/>
          </a:xfrm>
          <a:prstGeom prst="bentConnector3">
            <a:avLst>
              <a:gd fmla="val 4374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92" name="Shape 192"/>
          <p:cNvSpPr txBox="1"/>
          <p:nvPr/>
        </p:nvSpPr>
        <p:spPr>
          <a:xfrm>
            <a:off x="6831385" y="2814635"/>
            <a:ext cx="3497329" cy="328399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미션의 현재 진행도를 표시한다</a:t>
            </a:r>
          </a:p>
        </p:txBody>
      </p:sp>
      <p:cxnSp>
        <p:nvCxnSpPr>
          <p:cNvPr id="193" name="Shape 193"/>
          <p:cNvCxnSpPr>
            <a:stCxn id="192" idx="1"/>
          </p:cNvCxnSpPr>
          <p:nvPr/>
        </p:nvCxnSpPr>
        <p:spPr>
          <a:xfrm flipH="1">
            <a:off x="5289685" y="2978835"/>
            <a:ext cx="1541700" cy="469199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94" name="Shape 194"/>
          <p:cNvSpPr txBox="1"/>
          <p:nvPr/>
        </p:nvSpPr>
        <p:spPr>
          <a:xfrm>
            <a:off x="6844289" y="3846430"/>
            <a:ext cx="3497329" cy="341215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미션을 수행 할 수 있는 UI로 바로 이동 한다.</a:t>
            </a:r>
          </a:p>
        </p:txBody>
      </p:sp>
      <p:cxnSp>
        <p:nvCxnSpPr>
          <p:cNvPr id="195" name="Shape 195"/>
          <p:cNvCxnSpPr>
            <a:stCxn id="194" idx="1"/>
          </p:cNvCxnSpPr>
          <p:nvPr/>
        </p:nvCxnSpPr>
        <p:spPr>
          <a:xfrm flipH="1">
            <a:off x="4546889" y="4017038"/>
            <a:ext cx="2297400" cy="370500"/>
          </a:xfrm>
          <a:prstGeom prst="bentConnector3">
            <a:avLst>
              <a:gd fmla="val 50001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96" name="Shape 196"/>
          <p:cNvSpPr txBox="1"/>
          <p:nvPr/>
        </p:nvSpPr>
        <p:spPr>
          <a:xfrm>
            <a:off x="6831385" y="1776860"/>
            <a:ext cx="3497329" cy="304929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미션에 대한 간략한 정보를 표시 한다.</a:t>
            </a:r>
          </a:p>
        </p:txBody>
      </p:sp>
      <p:cxnSp>
        <p:nvCxnSpPr>
          <p:cNvPr id="197" name="Shape 197"/>
          <p:cNvCxnSpPr>
            <a:stCxn id="196" idx="1"/>
          </p:cNvCxnSpPr>
          <p:nvPr/>
        </p:nvCxnSpPr>
        <p:spPr>
          <a:xfrm flipH="1">
            <a:off x="5289685" y="1929325"/>
            <a:ext cx="1541700" cy="813900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Shape 2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1426" y="360425"/>
            <a:ext cx="3374772" cy="599959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 txBox="1"/>
          <p:nvPr/>
        </p:nvSpPr>
        <p:spPr>
          <a:xfrm>
            <a:off x="6811560" y="1483436"/>
            <a:ext cx="3665554" cy="467267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목표 포인트를 달성하여 해당하는 보상 상자를 터치 시 보여지는 팝업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4" name="Shape 204"/>
          <p:cNvCxnSpPr>
            <a:stCxn id="203" idx="1"/>
          </p:cNvCxnSpPr>
          <p:nvPr/>
        </p:nvCxnSpPr>
        <p:spPr>
          <a:xfrm flipH="1">
            <a:off x="4169460" y="1717069"/>
            <a:ext cx="2642100" cy="657000"/>
          </a:xfrm>
          <a:prstGeom prst="bentConnector3">
            <a:avLst>
              <a:gd fmla="val 99852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05" name="Shape 205"/>
          <p:cNvSpPr txBox="1"/>
          <p:nvPr/>
        </p:nvSpPr>
        <p:spPr>
          <a:xfrm>
            <a:off x="6811560" y="360425"/>
            <a:ext cx="3665554" cy="467267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영역을 터치하면 팝업창이 닫힌다.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팝업 창을 닫은 경우 보상이 수령 되지 않는다.</a:t>
            </a:r>
          </a:p>
        </p:txBody>
      </p:sp>
      <p:cxnSp>
        <p:nvCxnSpPr>
          <p:cNvPr id="206" name="Shape 206"/>
          <p:cNvCxnSpPr>
            <a:stCxn id="205" idx="1"/>
          </p:cNvCxnSpPr>
          <p:nvPr/>
        </p:nvCxnSpPr>
        <p:spPr>
          <a:xfrm flipH="1">
            <a:off x="5555160" y="594058"/>
            <a:ext cx="1256400" cy="1185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07" name="Shape 207"/>
          <p:cNvSpPr txBox="1"/>
          <p:nvPr/>
        </p:nvSpPr>
        <p:spPr>
          <a:xfrm>
            <a:off x="6811560" y="2273523"/>
            <a:ext cx="3665554" cy="467267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 리스트를 보여 준다.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보상이 많은 경우 상하로 스크롤 된다.</a:t>
            </a:r>
          </a:p>
        </p:txBody>
      </p:sp>
      <p:cxnSp>
        <p:nvCxnSpPr>
          <p:cNvPr id="208" name="Shape 208"/>
          <p:cNvCxnSpPr>
            <a:stCxn id="207" idx="1"/>
          </p:cNvCxnSpPr>
          <p:nvPr/>
        </p:nvCxnSpPr>
        <p:spPr>
          <a:xfrm rot="10800000">
            <a:off x="5354760" y="2490056"/>
            <a:ext cx="1456800" cy="171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09" name="Shape 209"/>
          <p:cNvCxnSpPr>
            <a:stCxn id="207" idx="1"/>
          </p:cNvCxnSpPr>
          <p:nvPr/>
        </p:nvCxnSpPr>
        <p:spPr>
          <a:xfrm flipH="1">
            <a:off x="5354760" y="2507156"/>
            <a:ext cx="1456800" cy="1393799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10" name="Shape 210"/>
          <p:cNvSpPr txBox="1"/>
          <p:nvPr/>
        </p:nvSpPr>
        <p:spPr>
          <a:xfrm>
            <a:off x="6836982" y="4370433"/>
            <a:ext cx="3665554" cy="959006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 수령할 경우 받을 수 있는 모든 보상을 획득 한다.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개별 수령은 불가능 하다.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보상의 종류에 따라 즉시 적용 되거나 인벤토리로 저장 된다.</a:t>
            </a:r>
          </a:p>
        </p:txBody>
      </p:sp>
      <p:cxnSp>
        <p:nvCxnSpPr>
          <p:cNvPr id="211" name="Shape 211"/>
          <p:cNvCxnSpPr>
            <a:stCxn id="210" idx="1"/>
          </p:cNvCxnSpPr>
          <p:nvPr/>
        </p:nvCxnSpPr>
        <p:spPr>
          <a:xfrm rot="10800000">
            <a:off x="3968082" y="4370537"/>
            <a:ext cx="2868900" cy="479400"/>
          </a:xfrm>
          <a:prstGeom prst="bentConnector3">
            <a:avLst>
              <a:gd fmla="val 99711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12" name="Shape 212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보상 받기</a:t>
            </a: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3066" y="508760"/>
            <a:ext cx="3531050" cy="610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/>
          <p:nvPr/>
        </p:nvSpPr>
        <p:spPr>
          <a:xfrm>
            <a:off x="2350302" y="302760"/>
            <a:ext cx="3533610" cy="29129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</p:txBody>
      </p:sp>
      <p:grpSp>
        <p:nvGrpSpPr>
          <p:cNvPr id="219" name="Shape 219"/>
          <p:cNvGrpSpPr/>
          <p:nvPr/>
        </p:nvGrpSpPr>
        <p:grpSpPr>
          <a:xfrm>
            <a:off x="2429816" y="6047345"/>
            <a:ext cx="551924" cy="505053"/>
            <a:chOff x="2429816" y="5901771"/>
            <a:chExt cx="803464" cy="579976"/>
          </a:xfrm>
        </p:grpSpPr>
        <p:sp>
          <p:nvSpPr>
            <p:cNvPr id="220" name="Shape 220"/>
            <p:cNvSpPr/>
            <p:nvPr/>
          </p:nvSpPr>
          <p:spPr>
            <a:xfrm>
              <a:off x="2429816" y="5901771"/>
              <a:ext cx="803464" cy="579976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Shape 221"/>
            <p:cNvSpPr/>
            <p:nvPr/>
          </p:nvSpPr>
          <p:spPr>
            <a:xfrm rot="10800000">
              <a:off x="2515980" y="5949637"/>
              <a:ext cx="542628" cy="484243"/>
            </a:xfrm>
            <a:prstGeom prst="right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B0CAE9"/>
                </a:gs>
                <a:gs pos="50000">
                  <a:srgbClr val="A1C1E4"/>
                </a:gs>
                <a:gs pos="100000">
                  <a:srgbClr val="90B8E4"/>
                </a:gs>
              </a:gsLst>
              <a:lin ang="5400000" scaled="0"/>
            </a:gradFill>
            <a:ln cap="flat" cmpd="sng" w="9525">
              <a:solidFill>
                <a:schemeClr val="accen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" name="Shape 222"/>
          <p:cNvSpPr/>
          <p:nvPr/>
        </p:nvSpPr>
        <p:spPr>
          <a:xfrm>
            <a:off x="5274296" y="6047344"/>
            <a:ext cx="551924" cy="505052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FFFF00"/>
              </a:buClr>
              <a:buSzPct val="25000"/>
              <a:buFont typeface="Arial"/>
              <a:buNone/>
            </a:pPr>
            <a:r>
              <a:rPr b="1" i="0" lang="ko-KR" sz="2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</p:txBody>
      </p:sp>
      <p:sp>
        <p:nvSpPr>
          <p:cNvPr id="223" name="Shape 223"/>
          <p:cNvSpPr/>
          <p:nvPr/>
        </p:nvSpPr>
        <p:spPr>
          <a:xfrm>
            <a:off x="3065643" y="6063076"/>
            <a:ext cx="2129786" cy="47358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 곳은 게임 팁을 출력하는공간 입니다.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게임 팁은 최대 3줄까지 출력 가능합니다.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팁은 String 테이블의 내용을 출력합니다.</a:t>
            </a:r>
          </a:p>
        </p:txBody>
      </p:sp>
      <p:sp>
        <p:nvSpPr>
          <p:cNvPr id="224" name="Shape 224"/>
          <p:cNvSpPr/>
          <p:nvPr/>
        </p:nvSpPr>
        <p:spPr>
          <a:xfrm>
            <a:off x="2434661" y="1129898"/>
            <a:ext cx="1034864" cy="481788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 txBox="1"/>
          <p:nvPr/>
        </p:nvSpPr>
        <p:spPr>
          <a:xfrm>
            <a:off x="2364259" y="905595"/>
            <a:ext cx="1133644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나의 포인트 : </a:t>
            </a:r>
            <a:r>
              <a:rPr b="1" lang="ko-KR" sz="10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189</a:t>
            </a:r>
          </a:p>
        </p:txBody>
      </p:sp>
      <p:sp>
        <p:nvSpPr>
          <p:cNvPr id="226" name="Shape 226"/>
          <p:cNvSpPr/>
          <p:nvPr/>
        </p:nvSpPr>
        <p:spPr>
          <a:xfrm>
            <a:off x="3558746" y="1129898"/>
            <a:ext cx="2200042" cy="481788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3684121" y="1245008"/>
            <a:ext cx="870859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908194" y="1287366"/>
            <a:ext cx="46174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4707185" y="1230490"/>
            <a:ext cx="955935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4931260" y="1272849"/>
            <a:ext cx="50685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3671676" y="2622308"/>
            <a:ext cx="870859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3895748" y="2664666"/>
            <a:ext cx="46174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4694741" y="2607790"/>
            <a:ext cx="955935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4918814" y="2650149"/>
            <a:ext cx="50685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684121" y="3999607"/>
            <a:ext cx="870859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3908194" y="4041967"/>
            <a:ext cx="46174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707185" y="3985089"/>
            <a:ext cx="955935" cy="109843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4931260" y="4027448"/>
            <a:ext cx="50685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Shape 239"/>
          <p:cNvSpPr/>
          <p:nvPr/>
        </p:nvSpPr>
        <p:spPr>
          <a:xfrm>
            <a:off x="3684121" y="5301598"/>
            <a:ext cx="870859" cy="64618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3908194" y="5343957"/>
            <a:ext cx="46174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Shape 241"/>
          <p:cNvSpPr/>
          <p:nvPr/>
        </p:nvSpPr>
        <p:spPr>
          <a:xfrm>
            <a:off x="4707185" y="5287080"/>
            <a:ext cx="955935" cy="6607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4931260" y="5329439"/>
            <a:ext cx="506858" cy="506858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F4B08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933708" y="3352687"/>
            <a:ext cx="499611" cy="144062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보기</a:t>
            </a:r>
          </a:p>
        </p:txBody>
      </p:sp>
      <p:sp>
        <p:nvSpPr>
          <p:cNvPr id="244" name="Shape 244"/>
          <p:cNvSpPr txBox="1"/>
          <p:nvPr/>
        </p:nvSpPr>
        <p:spPr>
          <a:xfrm>
            <a:off x="3508885" y="894086"/>
            <a:ext cx="79861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미션 정보</a:t>
            </a:r>
          </a:p>
        </p:txBody>
      </p:sp>
      <p:sp>
        <p:nvSpPr>
          <p:cNvPr id="245" name="Shape 245"/>
          <p:cNvSpPr/>
          <p:nvPr/>
        </p:nvSpPr>
        <p:spPr>
          <a:xfrm>
            <a:off x="2439465" y="5459319"/>
            <a:ext cx="462143" cy="492828"/>
          </a:xfrm>
          <a:prstGeom prst="rect">
            <a:avLst/>
          </a:prstGeom>
          <a:solidFill>
            <a:srgbClr val="BF9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Shape 246"/>
          <p:cNvSpPr/>
          <p:nvPr/>
        </p:nvSpPr>
        <p:spPr>
          <a:xfrm>
            <a:off x="2439465" y="4795435"/>
            <a:ext cx="462143" cy="663884"/>
          </a:xfrm>
          <a:prstGeom prst="rect">
            <a:avLst/>
          </a:prstGeom>
          <a:solidFill>
            <a:srgbClr val="BF9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2439465" y="4081846"/>
            <a:ext cx="462143" cy="709899"/>
          </a:xfrm>
          <a:prstGeom prst="rect">
            <a:avLst/>
          </a:prstGeom>
          <a:solidFill>
            <a:srgbClr val="BF9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2439465" y="3417960"/>
            <a:ext cx="462143" cy="663884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2439465" y="2683843"/>
            <a:ext cx="462143" cy="737186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2439465" y="1959818"/>
            <a:ext cx="462143" cy="737186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2439465" y="1234633"/>
            <a:ext cx="462143" cy="737186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2439465" y="1137033"/>
            <a:ext cx="462143" cy="99654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2436068" y="3723258"/>
            <a:ext cx="462143" cy="370518"/>
          </a:xfrm>
          <a:prstGeom prst="rect">
            <a:avLst/>
          </a:prstGeom>
          <a:solidFill>
            <a:srgbClr val="BF9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2436233" y="2687532"/>
            <a:ext cx="462143" cy="737186"/>
          </a:xfrm>
          <a:prstGeom prst="rect">
            <a:avLst/>
          </a:prstGeom>
          <a:solidFill>
            <a:srgbClr val="3A3838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5" name="Shape 255"/>
          <p:cNvGrpSpPr/>
          <p:nvPr/>
        </p:nvGrpSpPr>
        <p:grpSpPr>
          <a:xfrm>
            <a:off x="2510877" y="1140554"/>
            <a:ext cx="310307" cy="3100578"/>
            <a:chOff x="2467759" y="1065400"/>
            <a:chExt cx="413019" cy="3100578"/>
          </a:xfrm>
        </p:grpSpPr>
        <p:pic>
          <p:nvPicPr>
            <p:cNvPr id="256" name="Shape 25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2467759" y="1065400"/>
              <a:ext cx="413019" cy="32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7" name="Shape 25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 flipH="1">
              <a:off x="2467759" y="3840153"/>
              <a:ext cx="413019" cy="32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Shape 25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2467759" y="3146465"/>
              <a:ext cx="413019" cy="32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9" name="Shape 25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2467759" y="2452776"/>
              <a:ext cx="413019" cy="32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Shape 26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2467759" y="1759089"/>
              <a:ext cx="413019" cy="32582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61" name="Shape 261"/>
          <p:cNvCxnSpPr/>
          <p:nvPr/>
        </p:nvCxnSpPr>
        <p:spPr>
          <a:xfrm>
            <a:off x="2451132" y="3720742"/>
            <a:ext cx="433598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262" name="Shape 26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502061" y="4594544"/>
            <a:ext cx="346633" cy="41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502061" y="5273008"/>
            <a:ext cx="346633" cy="41430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Shape 264"/>
          <p:cNvSpPr/>
          <p:nvPr/>
        </p:nvSpPr>
        <p:spPr>
          <a:xfrm>
            <a:off x="2933708" y="4007628"/>
            <a:ext cx="499611" cy="144062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받기</a:t>
            </a:r>
          </a:p>
        </p:txBody>
      </p:sp>
      <p:sp>
        <p:nvSpPr>
          <p:cNvPr id="265" name="Shape 265"/>
          <p:cNvSpPr/>
          <p:nvPr/>
        </p:nvSpPr>
        <p:spPr>
          <a:xfrm>
            <a:off x="2931082" y="4729664"/>
            <a:ext cx="499611" cy="144062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sp>
        <p:nvSpPr>
          <p:cNvPr id="266" name="Shape 266"/>
          <p:cNvSpPr/>
          <p:nvPr/>
        </p:nvSpPr>
        <p:spPr>
          <a:xfrm>
            <a:off x="2931082" y="5405376"/>
            <a:ext cx="499611" cy="144062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완료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2532710" y="4080576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150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2524477" y="3414660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200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2484731" y="2690843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250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2466977" y="1981386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350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2490450" y="1299063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450</a:t>
            </a:r>
          </a:p>
        </p:txBody>
      </p:sp>
      <p:sp>
        <p:nvSpPr>
          <p:cNvPr id="272" name="Shape 272"/>
          <p:cNvSpPr/>
          <p:nvPr/>
        </p:nvSpPr>
        <p:spPr>
          <a:xfrm>
            <a:off x="4300482" y="2053257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5380246" y="2053257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4300482" y="3460489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5380246" y="3460489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4307501" y="4841712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5387264" y="4841712"/>
            <a:ext cx="343716" cy="354263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2934115" y="2641218"/>
            <a:ext cx="499611" cy="144062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보기</a:t>
            </a:r>
          </a:p>
        </p:txBody>
      </p:sp>
      <p:sp>
        <p:nvSpPr>
          <p:cNvPr id="279" name="Shape 279"/>
          <p:cNvSpPr/>
          <p:nvPr/>
        </p:nvSpPr>
        <p:spPr>
          <a:xfrm>
            <a:off x="2925258" y="1925124"/>
            <a:ext cx="499611" cy="144062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보기</a:t>
            </a:r>
          </a:p>
        </p:txBody>
      </p:sp>
      <p:sp>
        <p:nvSpPr>
          <p:cNvPr id="280" name="Shape 280"/>
          <p:cNvSpPr/>
          <p:nvPr/>
        </p:nvSpPr>
        <p:spPr>
          <a:xfrm>
            <a:off x="2925257" y="1183576"/>
            <a:ext cx="499611" cy="144062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ko-KR" sz="7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보기</a:t>
            </a:r>
          </a:p>
        </p:txBody>
      </p:sp>
      <p:sp>
        <p:nvSpPr>
          <p:cNvPr id="281" name="Shape 281"/>
          <p:cNvSpPr txBox="1"/>
          <p:nvPr/>
        </p:nvSpPr>
        <p:spPr>
          <a:xfrm>
            <a:off x="2532710" y="4797964"/>
            <a:ext cx="362599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2532710" y="5480160"/>
            <a:ext cx="303287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x="4269898" y="2114011"/>
            <a:ext cx="469688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</a:p>
        </p:txBody>
      </p:sp>
      <p:sp>
        <p:nvSpPr>
          <p:cNvPr id="284" name="Shape 284"/>
          <p:cNvSpPr txBox="1"/>
          <p:nvPr/>
        </p:nvSpPr>
        <p:spPr>
          <a:xfrm>
            <a:off x="5350144" y="2114275"/>
            <a:ext cx="469688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80%</a:t>
            </a:r>
          </a:p>
        </p:txBody>
      </p:sp>
      <p:sp>
        <p:nvSpPr>
          <p:cNvPr id="285" name="Shape 285"/>
          <p:cNvSpPr txBox="1"/>
          <p:nvPr/>
        </p:nvSpPr>
        <p:spPr>
          <a:xfrm>
            <a:off x="4261082" y="4907562"/>
            <a:ext cx="542668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100%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4266437" y="3531305"/>
            <a:ext cx="469688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x="5355467" y="3531305"/>
            <a:ext cx="469688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50%</a:t>
            </a:r>
          </a:p>
        </p:txBody>
      </p:sp>
      <p:sp>
        <p:nvSpPr>
          <p:cNvPr id="288" name="Shape 288"/>
          <p:cNvSpPr txBox="1"/>
          <p:nvPr/>
        </p:nvSpPr>
        <p:spPr>
          <a:xfrm>
            <a:off x="5340778" y="4906932"/>
            <a:ext cx="542668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100%</a:t>
            </a:r>
          </a:p>
        </p:txBody>
      </p:sp>
      <p:sp>
        <p:nvSpPr>
          <p:cNvPr id="289" name="Shape 289"/>
          <p:cNvSpPr/>
          <p:nvPr/>
        </p:nvSpPr>
        <p:spPr>
          <a:xfrm>
            <a:off x="4744596" y="5304805"/>
            <a:ext cx="883305" cy="635342"/>
          </a:xfrm>
          <a:prstGeom prst="rect">
            <a:avLst/>
          </a:prstGeom>
          <a:solidFill>
            <a:srgbClr val="757070">
              <a:alpha val="66666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Shape 290"/>
          <p:cNvSpPr/>
          <p:nvPr/>
        </p:nvSpPr>
        <p:spPr>
          <a:xfrm>
            <a:off x="3720703" y="5315664"/>
            <a:ext cx="803005" cy="598818"/>
          </a:xfrm>
          <a:prstGeom prst="rect">
            <a:avLst/>
          </a:prstGeom>
          <a:solidFill>
            <a:srgbClr val="757070">
              <a:alpha val="66666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Shape 291"/>
          <p:cNvSpPr txBox="1"/>
          <p:nvPr/>
        </p:nvSpPr>
        <p:spPr>
          <a:xfrm rot="-2283091">
            <a:off x="3587212" y="5239666"/>
            <a:ext cx="104547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Clear</a:t>
            </a:r>
          </a:p>
        </p:txBody>
      </p:sp>
      <p:sp>
        <p:nvSpPr>
          <p:cNvPr id="292" name="Shape 292"/>
          <p:cNvSpPr txBox="1"/>
          <p:nvPr/>
        </p:nvSpPr>
        <p:spPr>
          <a:xfrm rot="-2283091">
            <a:off x="4682871" y="5195947"/>
            <a:ext cx="107564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Clear</a:t>
            </a:r>
          </a:p>
        </p:txBody>
      </p:sp>
      <p:sp>
        <p:nvSpPr>
          <p:cNvPr id="293" name="Shape 293"/>
          <p:cNvSpPr txBox="1"/>
          <p:nvPr/>
        </p:nvSpPr>
        <p:spPr>
          <a:xfrm>
            <a:off x="3769128" y="1794650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294" name="Shape 294"/>
          <p:cNvSpPr txBox="1"/>
          <p:nvPr/>
        </p:nvSpPr>
        <p:spPr>
          <a:xfrm>
            <a:off x="3769198" y="2055506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295" name="Shape 295"/>
          <p:cNvSpPr txBox="1"/>
          <p:nvPr/>
        </p:nvSpPr>
        <p:spPr>
          <a:xfrm>
            <a:off x="4813703" y="1785263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4813773" y="2046118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3734376" y="3155293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3734446" y="3416150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4816158" y="3129273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x="4816228" y="3390128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3771130" y="4547530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3771201" y="4808385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4808248" y="4547530"/>
            <a:ext cx="75854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 채집</a:t>
            </a:r>
          </a:p>
        </p:txBody>
      </p:sp>
      <p:sp>
        <p:nvSpPr>
          <p:cNvPr id="304" name="Shape 304"/>
          <p:cNvSpPr txBox="1"/>
          <p:nvPr/>
        </p:nvSpPr>
        <p:spPr>
          <a:xfrm>
            <a:off x="4808319" y="4808385"/>
            <a:ext cx="56457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+999</a:t>
            </a:r>
          </a:p>
        </p:txBody>
      </p:sp>
      <p:sp>
        <p:nvSpPr>
          <p:cNvPr id="305" name="Shape 305"/>
          <p:cNvSpPr/>
          <p:nvPr/>
        </p:nvSpPr>
        <p:spPr>
          <a:xfrm>
            <a:off x="3720062" y="4025564"/>
            <a:ext cx="803005" cy="740977"/>
          </a:xfrm>
          <a:prstGeom prst="rect">
            <a:avLst/>
          </a:prstGeom>
          <a:solidFill>
            <a:srgbClr val="757070">
              <a:alpha val="66666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Shape 306"/>
          <p:cNvSpPr txBox="1"/>
          <p:nvPr/>
        </p:nvSpPr>
        <p:spPr>
          <a:xfrm rot="-2283091">
            <a:off x="3588032" y="4192232"/>
            <a:ext cx="104547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Clear</a:t>
            </a:r>
          </a:p>
        </p:txBody>
      </p:sp>
      <p:sp>
        <p:nvSpPr>
          <p:cNvPr id="307" name="Shape 307"/>
          <p:cNvSpPr/>
          <p:nvPr/>
        </p:nvSpPr>
        <p:spPr>
          <a:xfrm>
            <a:off x="4744596" y="4026189"/>
            <a:ext cx="883305" cy="740977"/>
          </a:xfrm>
          <a:prstGeom prst="rect">
            <a:avLst/>
          </a:prstGeom>
          <a:solidFill>
            <a:srgbClr val="757070">
              <a:alpha val="66666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Shape 308"/>
          <p:cNvSpPr txBox="1"/>
          <p:nvPr/>
        </p:nvSpPr>
        <p:spPr>
          <a:xfrm rot="-2283091">
            <a:off x="4658946" y="4101697"/>
            <a:ext cx="115002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2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Clear</a:t>
            </a:r>
          </a:p>
        </p:txBody>
      </p:sp>
      <p:sp>
        <p:nvSpPr>
          <p:cNvPr id="309" name="Shape 309"/>
          <p:cNvSpPr/>
          <p:nvPr/>
        </p:nvSpPr>
        <p:spPr>
          <a:xfrm>
            <a:off x="2892852" y="671810"/>
            <a:ext cx="2409843" cy="23068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미션Reset </a:t>
            </a:r>
            <a:r>
              <a:rPr lang="ko-KR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1" lang="ko-KR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23 : 59 : 59 </a:t>
            </a:r>
          </a:p>
        </p:txBody>
      </p:sp>
      <p:sp>
        <p:nvSpPr>
          <p:cNvPr id="310" name="Shape 310"/>
          <p:cNvSpPr/>
          <p:nvPr/>
        </p:nvSpPr>
        <p:spPr>
          <a:xfrm>
            <a:off x="2343065" y="296908"/>
            <a:ext cx="3531050" cy="6318074"/>
          </a:xfrm>
          <a:prstGeom prst="rect">
            <a:avLst/>
          </a:prstGeom>
          <a:solidFill>
            <a:schemeClr val="dk1">
              <a:alpha val="49803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2370933" y="4598296"/>
            <a:ext cx="3554926" cy="1326225"/>
          </a:xfrm>
          <a:prstGeom prst="rect">
            <a:avLst/>
          </a:prstGeom>
          <a:solidFill>
            <a:srgbClr val="C55A11">
              <a:alpha val="2823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BFBFBF"/>
              </a:buClr>
              <a:buSzPct val="25000"/>
              <a:buFont typeface="Arial"/>
              <a:buNone/>
            </a:pPr>
            <a:r>
              <a:rPr b="1" i="0" lang="ko-KR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6563982" y="369466"/>
            <a:ext cx="4992511" cy="1564698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아이템 보상 수령 시 팝업창은 즉시 닫힌다.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팝업창이 닫히고 화면은 어두운 상태를 유지한다.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팝업창 종료 후 보상에 해당하는 아이콘이 화면 중앙에 표시 된다.(1초)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1초 이후 보상 타입에 따라 각각의 위치로 움직인다.(1초)</a:t>
            </a:r>
          </a:p>
          <a:p>
            <a:pPr indent="-342900" lvl="1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즉시 적용 아이템 : UI 상단 (자원 표시줄 방향)</a:t>
            </a:r>
          </a:p>
          <a:p>
            <a:pPr indent="-342900" lvl="1" marL="8001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인벤토리 보관 아이템 : UI 하단(인벤토리 방향)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 아이콘 이동 연출이 종료된 이후 일일 미션 UI로 복귀 한다.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연출 동안 유저의 터치는 반응 하지 않는다.</a:t>
            </a:r>
          </a:p>
        </p:txBody>
      </p:sp>
      <p:pic>
        <p:nvPicPr>
          <p:cNvPr id="313" name="Shape 313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129209" y="2640765"/>
            <a:ext cx="522719" cy="522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Shape 31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932735" y="2638031"/>
            <a:ext cx="508003" cy="489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Shape 31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629032" y="2604298"/>
            <a:ext cx="591472" cy="56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Shape 31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518812" y="3366776"/>
            <a:ext cx="556177" cy="45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Shape 317"/>
          <p:cNvPicPr preferRelativeResize="0"/>
          <p:nvPr/>
        </p:nvPicPr>
        <p:blipFill rotWithShape="1">
          <a:blip r:embed="rId13">
            <a:alphaModFix/>
          </a:blip>
          <a:srcRect b="52665" l="68292" r="-563" t="-822"/>
          <a:stretch/>
        </p:blipFill>
        <p:spPr>
          <a:xfrm>
            <a:off x="4324028" y="3268725"/>
            <a:ext cx="533515" cy="546029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8" name="Shape 318"/>
          <p:cNvSpPr/>
          <p:nvPr/>
        </p:nvSpPr>
        <p:spPr>
          <a:xfrm flipH="1" rot="10533381">
            <a:off x="3868561" y="598458"/>
            <a:ext cx="327470" cy="1969582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Shape 319"/>
          <p:cNvSpPr/>
          <p:nvPr/>
        </p:nvSpPr>
        <p:spPr>
          <a:xfrm flipH="1" rot="-10197342">
            <a:off x="3293777" y="616732"/>
            <a:ext cx="327471" cy="1969582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Shape 320"/>
          <p:cNvSpPr/>
          <p:nvPr/>
        </p:nvSpPr>
        <p:spPr>
          <a:xfrm flipH="1" rot="9682974">
            <a:off x="4459456" y="617327"/>
            <a:ext cx="327470" cy="1969583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Shape 321"/>
          <p:cNvSpPr/>
          <p:nvPr/>
        </p:nvSpPr>
        <p:spPr>
          <a:xfrm flipH="1" rot="-963348">
            <a:off x="3896430" y="3709643"/>
            <a:ext cx="327471" cy="2058736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Shape 322"/>
          <p:cNvSpPr/>
          <p:nvPr/>
        </p:nvSpPr>
        <p:spPr>
          <a:xfrm flipH="1" rot="217974">
            <a:off x="4400478" y="3728734"/>
            <a:ext cx="327471" cy="1969583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미션보상 획득</a:t>
            </a:r>
          </a:p>
        </p:txBody>
      </p:sp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Shape 3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9919" y="469783"/>
            <a:ext cx="3329119" cy="591843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 txBox="1"/>
          <p:nvPr/>
        </p:nvSpPr>
        <p:spPr>
          <a:xfrm>
            <a:off x="6828628" y="802402"/>
            <a:ext cx="3665554" cy="467267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아직 목표 포인트를 달성하지 못한 보상의 경우 해당 보상의 단계를 표시한다.</a:t>
            </a:r>
          </a:p>
        </p:txBody>
      </p:sp>
      <p:cxnSp>
        <p:nvCxnSpPr>
          <p:cNvPr id="330" name="Shape 330"/>
          <p:cNvCxnSpPr>
            <a:stCxn id="329" idx="1"/>
          </p:cNvCxnSpPr>
          <p:nvPr/>
        </p:nvCxnSpPr>
        <p:spPr>
          <a:xfrm flipH="1">
            <a:off x="4656028" y="1036035"/>
            <a:ext cx="2172600" cy="1295999"/>
          </a:xfrm>
          <a:prstGeom prst="bentConnector3">
            <a:avLst>
              <a:gd fmla="val 50003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31" name="Shape 331"/>
          <p:cNvSpPr txBox="1"/>
          <p:nvPr/>
        </p:nvSpPr>
        <p:spPr>
          <a:xfrm>
            <a:off x="6836982" y="4370433"/>
            <a:ext cx="3665554" cy="536498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수령 불가 버튼으로 표시 된다.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수령 불가 버튼을 누르면 팝업 창이 닫힌다.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영역을 터치해도 팝업창이 닫힌다.</a:t>
            </a:r>
          </a:p>
        </p:txBody>
      </p:sp>
      <p:cxnSp>
        <p:nvCxnSpPr>
          <p:cNvPr id="332" name="Shape 332"/>
          <p:cNvCxnSpPr>
            <a:stCxn id="331" idx="1"/>
          </p:cNvCxnSpPr>
          <p:nvPr/>
        </p:nvCxnSpPr>
        <p:spPr>
          <a:xfrm rot="10800000">
            <a:off x="4211382" y="4303583"/>
            <a:ext cx="2625600" cy="335100"/>
          </a:xfrm>
          <a:prstGeom prst="bentConnector3">
            <a:avLst>
              <a:gd fmla="val 50002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33" name="Shape 333"/>
          <p:cNvSpPr txBox="1"/>
          <p:nvPr/>
        </p:nvSpPr>
        <p:spPr>
          <a:xfrm>
            <a:off x="178918" y="229106"/>
            <a:ext cx="1742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보상 보기</a:t>
            </a:r>
          </a:p>
        </p:txBody>
      </p:sp>
    </p:spTree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/>
        </p:nvSpPr>
        <p:spPr>
          <a:xfrm>
            <a:off x="178917" y="229106"/>
            <a:ext cx="22451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 완료 알림</a:t>
            </a:r>
          </a:p>
        </p:txBody>
      </p:sp>
      <p:pic>
        <p:nvPicPr>
          <p:cNvPr id="339" name="Shape 3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4916" y="769956"/>
            <a:ext cx="3176153" cy="5646494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Shape 340"/>
          <p:cNvSpPr/>
          <p:nvPr/>
        </p:nvSpPr>
        <p:spPr>
          <a:xfrm>
            <a:off x="2434916" y="4729187"/>
            <a:ext cx="3176153" cy="39591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Shape 341"/>
          <p:cNvSpPr txBox="1"/>
          <p:nvPr/>
        </p:nvSpPr>
        <p:spPr>
          <a:xfrm>
            <a:off x="2647833" y="4731385"/>
            <a:ext cx="2252540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10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일일 미션 달성!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ko-KR" sz="9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[미션 이름]</a:t>
            </a:r>
            <a:r>
              <a:rPr b="1"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완료!  </a:t>
            </a:r>
            <a:r>
              <a:rPr b="1" lang="ko-KR" sz="9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+ [획득 포인트] </a:t>
            </a:r>
            <a:r>
              <a:rPr b="1" lang="ko-KR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획득</a:t>
            </a:r>
          </a:p>
        </p:txBody>
      </p:sp>
      <p:cxnSp>
        <p:nvCxnSpPr>
          <p:cNvPr id="342" name="Shape 342"/>
          <p:cNvCxnSpPr/>
          <p:nvPr/>
        </p:nvCxnSpPr>
        <p:spPr>
          <a:xfrm>
            <a:off x="2434916" y="4714876"/>
            <a:ext cx="3176153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343" name="Shape 343"/>
          <p:cNvCxnSpPr/>
          <p:nvPr/>
        </p:nvCxnSpPr>
        <p:spPr>
          <a:xfrm>
            <a:off x="2424031" y="5128532"/>
            <a:ext cx="3176153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44" name="Shape 344"/>
          <p:cNvSpPr txBox="1"/>
          <p:nvPr/>
        </p:nvSpPr>
        <p:spPr>
          <a:xfrm>
            <a:off x="6185042" y="3903167"/>
            <a:ext cx="4992511" cy="795233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영주가 접속 중에 일일 미션 항목을 달성한 경우 시스템알림을 준다.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화면 하단에 표시 한다.</a:t>
            </a: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타운 외부에 있어도 같은 위치에 알림을 표시 한다.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미접속 중에는 알려주지 않는다.</a:t>
            </a:r>
          </a:p>
        </p:txBody>
      </p:sp>
      <p:cxnSp>
        <p:nvCxnSpPr>
          <p:cNvPr id="345" name="Shape 345"/>
          <p:cNvCxnSpPr>
            <a:stCxn id="344" idx="1"/>
            <a:endCxn id="340" idx="3"/>
          </p:cNvCxnSpPr>
          <p:nvPr/>
        </p:nvCxnSpPr>
        <p:spPr>
          <a:xfrm flipH="1">
            <a:off x="5611142" y="4300784"/>
            <a:ext cx="573900" cy="626400"/>
          </a:xfrm>
          <a:prstGeom prst="bentConnector3">
            <a:avLst>
              <a:gd fmla="val 50006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46" name="Shape 346"/>
          <p:cNvSpPr txBox="1"/>
          <p:nvPr/>
        </p:nvSpPr>
        <p:spPr>
          <a:xfrm>
            <a:off x="6195926" y="5198071"/>
            <a:ext cx="4992511" cy="253384"/>
          </a:xfrm>
          <a:prstGeom prst="rect">
            <a:avLst/>
          </a:prstGeom>
          <a:noFill/>
          <a:ln cap="flat" cmpd="sng" w="952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ko-KR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2초 유지 후 사라진다.</a:t>
            </a:r>
          </a:p>
        </p:txBody>
      </p:sp>
      <p:cxnSp>
        <p:nvCxnSpPr>
          <p:cNvPr id="347" name="Shape 347"/>
          <p:cNvCxnSpPr>
            <a:stCxn id="346" idx="1"/>
            <a:endCxn id="341" idx="2"/>
          </p:cNvCxnSpPr>
          <p:nvPr/>
        </p:nvCxnSpPr>
        <p:spPr>
          <a:xfrm rot="10800000">
            <a:off x="3774026" y="5115964"/>
            <a:ext cx="2421900" cy="208800"/>
          </a:xfrm>
          <a:prstGeom prst="bentConnector2">
            <a:avLst/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/>
        </p:nvSpPr>
        <p:spPr>
          <a:xfrm>
            <a:off x="0" y="0"/>
            <a:ext cx="35793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미션 스트링 참고</a:t>
            </a:r>
          </a:p>
        </p:txBody>
      </p:sp>
      <p:pic>
        <p:nvPicPr>
          <p:cNvPr id="353" name="Shape 3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341" y="369332"/>
            <a:ext cx="3422009" cy="6083574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 txBox="1"/>
          <p:nvPr/>
        </p:nvSpPr>
        <p:spPr>
          <a:xfrm>
            <a:off x="8442917" y="369332"/>
            <a:ext cx="1972014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Quest_String 을 참고합니다.</a:t>
            </a:r>
          </a:p>
        </p:txBody>
      </p:sp>
      <p:sp>
        <p:nvSpPr>
          <p:cNvPr id="355" name="Shape 355"/>
          <p:cNvSpPr txBox="1"/>
          <p:nvPr/>
        </p:nvSpPr>
        <p:spPr>
          <a:xfrm>
            <a:off x="4556692" y="1001458"/>
            <a:ext cx="128112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44번 ( 일일 미션 )</a:t>
            </a:r>
          </a:p>
        </p:txBody>
      </p:sp>
      <p:sp>
        <p:nvSpPr>
          <p:cNvPr id="356" name="Shape 356"/>
          <p:cNvSpPr txBox="1"/>
          <p:nvPr/>
        </p:nvSpPr>
        <p:spPr>
          <a:xfrm>
            <a:off x="4518917" y="376553"/>
            <a:ext cx="2015295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45번 ( 미션 초기화 시간 : {0} )</a:t>
            </a:r>
          </a:p>
        </p:txBody>
      </p:sp>
      <p:cxnSp>
        <p:nvCxnSpPr>
          <p:cNvPr id="357" name="Shape 357"/>
          <p:cNvCxnSpPr>
            <a:stCxn id="355" idx="1"/>
          </p:cNvCxnSpPr>
          <p:nvPr/>
        </p:nvCxnSpPr>
        <p:spPr>
          <a:xfrm rot="10800000">
            <a:off x="1341292" y="528116"/>
            <a:ext cx="3215400" cy="600300"/>
          </a:xfrm>
          <a:prstGeom prst="bentConnector3">
            <a:avLst>
              <a:gd fmla="val 84439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58" name="Shape 358"/>
          <p:cNvSpPr/>
          <p:nvPr/>
        </p:nvSpPr>
        <p:spPr>
          <a:xfrm>
            <a:off x="244518" y="369332"/>
            <a:ext cx="1096767" cy="31781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Shape 359"/>
          <p:cNvSpPr/>
          <p:nvPr/>
        </p:nvSpPr>
        <p:spPr>
          <a:xfrm>
            <a:off x="2153223" y="369332"/>
            <a:ext cx="1426128" cy="261609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0" name="Shape 360"/>
          <p:cNvCxnSpPr>
            <a:stCxn id="356" idx="1"/>
            <a:endCxn id="359" idx="3"/>
          </p:cNvCxnSpPr>
          <p:nvPr/>
        </p:nvCxnSpPr>
        <p:spPr>
          <a:xfrm rot="10800000">
            <a:off x="3579317" y="500211"/>
            <a:ext cx="939600" cy="33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1" name="Shape 361"/>
          <p:cNvSpPr txBox="1"/>
          <p:nvPr/>
        </p:nvSpPr>
        <p:spPr>
          <a:xfrm>
            <a:off x="4518917" y="2168067"/>
            <a:ext cx="1936748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49 ~ 72번 ( 일일 미션 이름 )</a:t>
            </a:r>
          </a:p>
        </p:txBody>
      </p:sp>
      <p:cxnSp>
        <p:nvCxnSpPr>
          <p:cNvPr id="362" name="Shape 362"/>
          <p:cNvCxnSpPr>
            <a:stCxn id="361" idx="1"/>
          </p:cNvCxnSpPr>
          <p:nvPr/>
        </p:nvCxnSpPr>
        <p:spPr>
          <a:xfrm flipH="1">
            <a:off x="2359217" y="2295025"/>
            <a:ext cx="2159700" cy="176400"/>
          </a:xfrm>
          <a:prstGeom prst="bentConnector3">
            <a:avLst>
              <a:gd fmla="val 50003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3" name="Shape 363"/>
          <p:cNvSpPr/>
          <p:nvPr/>
        </p:nvSpPr>
        <p:spPr>
          <a:xfrm>
            <a:off x="1377590" y="2337563"/>
            <a:ext cx="981512" cy="267751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Shape 364"/>
          <p:cNvSpPr txBox="1"/>
          <p:nvPr/>
        </p:nvSpPr>
        <p:spPr>
          <a:xfrm>
            <a:off x="4508010" y="1780280"/>
            <a:ext cx="963725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48번 ( 완료 )</a:t>
            </a:r>
          </a:p>
        </p:txBody>
      </p:sp>
      <p:cxnSp>
        <p:nvCxnSpPr>
          <p:cNvPr id="365" name="Shape 365"/>
          <p:cNvCxnSpPr>
            <a:stCxn id="364" idx="1"/>
          </p:cNvCxnSpPr>
          <p:nvPr/>
        </p:nvCxnSpPr>
        <p:spPr>
          <a:xfrm flipH="1">
            <a:off x="2322810" y="1907238"/>
            <a:ext cx="2185200" cy="112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6" name="Shape 366"/>
          <p:cNvSpPr/>
          <p:nvPr/>
        </p:nvSpPr>
        <p:spPr>
          <a:xfrm>
            <a:off x="1341286" y="1867378"/>
            <a:ext cx="981512" cy="304729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Shape 367"/>
          <p:cNvSpPr/>
          <p:nvPr/>
        </p:nvSpPr>
        <p:spPr>
          <a:xfrm>
            <a:off x="2541398" y="717166"/>
            <a:ext cx="931644" cy="261609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8" name="Shape 368"/>
          <p:cNvCxnSpPr>
            <a:endCxn id="367" idx="3"/>
          </p:cNvCxnSpPr>
          <p:nvPr/>
        </p:nvCxnSpPr>
        <p:spPr>
          <a:xfrm flipH="1">
            <a:off x="3473042" y="784671"/>
            <a:ext cx="1045800" cy="63300"/>
          </a:xfrm>
          <a:prstGeom prst="bentConnector3">
            <a:avLst>
              <a:gd fmla="val 49996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69" name="Shape 369"/>
          <p:cNvSpPr txBox="1"/>
          <p:nvPr/>
        </p:nvSpPr>
        <p:spPr>
          <a:xfrm>
            <a:off x="4518917" y="657852"/>
            <a:ext cx="2015295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47번 ( 나의 미션 포인트 : {0} )</a:t>
            </a:r>
          </a:p>
        </p:txBody>
      </p:sp>
      <p:sp>
        <p:nvSpPr>
          <p:cNvPr id="370" name="Shape 370"/>
          <p:cNvSpPr txBox="1"/>
          <p:nvPr/>
        </p:nvSpPr>
        <p:spPr>
          <a:xfrm>
            <a:off x="4556692" y="1392490"/>
            <a:ext cx="128112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46번 ( 미션 정보 )</a:t>
            </a:r>
          </a:p>
        </p:txBody>
      </p:sp>
      <p:cxnSp>
        <p:nvCxnSpPr>
          <p:cNvPr id="371" name="Shape 371"/>
          <p:cNvCxnSpPr>
            <a:stCxn id="370" idx="1"/>
          </p:cNvCxnSpPr>
          <p:nvPr/>
        </p:nvCxnSpPr>
        <p:spPr>
          <a:xfrm rot="10800000">
            <a:off x="555292" y="911648"/>
            <a:ext cx="4001400" cy="607800"/>
          </a:xfrm>
          <a:prstGeom prst="bentConnector2">
            <a:avLst/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72" name="Shape 372"/>
          <p:cNvSpPr/>
          <p:nvPr/>
        </p:nvSpPr>
        <p:spPr>
          <a:xfrm>
            <a:off x="120616" y="748814"/>
            <a:ext cx="869284" cy="162955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Shape 373"/>
          <p:cNvSpPr txBox="1"/>
          <p:nvPr/>
        </p:nvSpPr>
        <p:spPr>
          <a:xfrm>
            <a:off x="4503360" y="4487094"/>
            <a:ext cx="3983783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일일 미션에서 획득할 수 있는 총 포인트 양을 표시합니다.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x="4518917" y="4766480"/>
            <a:ext cx="287771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현재 해당 일일 미션의 진행도를 표시합니다.</a:t>
            </a:r>
          </a:p>
        </p:txBody>
      </p:sp>
      <p:cxnSp>
        <p:nvCxnSpPr>
          <p:cNvPr id="375" name="Shape 375"/>
          <p:cNvCxnSpPr>
            <a:stCxn id="374" idx="1"/>
          </p:cNvCxnSpPr>
          <p:nvPr/>
        </p:nvCxnSpPr>
        <p:spPr>
          <a:xfrm rot="10800000">
            <a:off x="3533717" y="3918438"/>
            <a:ext cx="985200" cy="9750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76" name="Shape 376"/>
          <p:cNvSpPr/>
          <p:nvPr/>
        </p:nvSpPr>
        <p:spPr>
          <a:xfrm>
            <a:off x="2552309" y="3784671"/>
            <a:ext cx="981512" cy="267751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7" name="Shape 377"/>
          <p:cNvCxnSpPr>
            <a:stCxn id="373" idx="1"/>
            <a:endCxn id="376" idx="3"/>
          </p:cNvCxnSpPr>
          <p:nvPr/>
        </p:nvCxnSpPr>
        <p:spPr>
          <a:xfrm rot="10800000">
            <a:off x="3533760" y="3918652"/>
            <a:ext cx="969600" cy="695400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rgbClr val="C0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336539" y="379836"/>
            <a:ext cx="7108132" cy="2585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V1.0 – 2016.04.12 초안 작성</a:t>
            </a:r>
            <a:b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V1.1 – 2016.06.29 사양서 추가 – Chris</a:t>
            </a:r>
            <a:b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V1.2 – 2016.07.18 내용 수정</a:t>
            </a:r>
            <a:b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ko-K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용어 정의 추가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V1.3 – 2016.08.01 내용 수정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V1.4 – 2016.08.05 퀘스트 목록 수정 Chris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V1.5 – 2016.09.12 UI 스트링 참고 내용 추가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V1.6 – 2016.09.26 데이터 테이블 구조 변경사항 내용 추가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V1.7 – 2016.09.27 누락된 UI 추가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188428" y="146684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용어 정의</a:t>
            </a:r>
          </a:p>
        </p:txBody>
      </p:sp>
      <p:graphicFrame>
        <p:nvGraphicFramePr>
          <p:cNvPr id="100" name="Shape 100"/>
          <p:cNvGraphicFramePr/>
          <p:nvPr/>
        </p:nvGraphicFramePr>
        <p:xfrm>
          <a:off x="689450" y="76839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{7B745A4E-5672-42FE-936B-35A5764BD303}</a:tableStyleId>
              </a:tblPr>
              <a:tblGrid>
                <a:gridCol w="1628250"/>
                <a:gridCol w="7782650"/>
              </a:tblGrid>
              <a:tr h="407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200" u="none" cap="none" strike="noStrike">
                          <a:solidFill>
                            <a:schemeClr val="dk1"/>
                          </a:solidFill>
                        </a:rPr>
                        <a:t>단 어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200" u="none" cap="none" strike="noStrike">
                          <a:solidFill>
                            <a:schemeClr val="dk1"/>
                          </a:solidFill>
                        </a:rPr>
                        <a:t>정의 내용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</a:tr>
              <a:tr h="48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일일 미션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매일 유저가 클리어하여 보상을 받을 수 있는 퀘스트입니다. </a:t>
                      </a: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데이터 테이블에 명시된 시간을 기준으로 진행도가 초기화됩니다.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8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퀘스트 포인트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일일미션에 해당하는 퀘스트를 완료하면 누적할 수 있는 포인트로 일정량을 넘길 때마다 단계별 보상이 획득 가능한 상태가 됩니다.</a:t>
                      </a:r>
                      <a:b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데이터 테이블에 명시된 시간을 기준으로 수치가 초기화됩니다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8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단계별 보상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일일 미션 보상은 퀘스트 완료 포인트의 누적 수치에 따라 보상이 단계별로 획득 가능한 상태가 됩니다.</a:t>
                      </a: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획득 가능한 상태의 보상은 초기화 되기 전까지 언제든 획득할 수 있습니다.</a:t>
                      </a: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lang="ko-KR" sz="1000" u="none" cap="none" strike="noStrike">
                          <a:solidFill>
                            <a:schemeClr val="dk1"/>
                          </a:solidFill>
                        </a:rPr>
                        <a:t>데이터 테이블에 명시된 시간을 기준으로 획득 여부가 초기화됩니다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188428" y="146684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ko-KR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440097" y="687897"/>
            <a:ext cx="11002485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퀘스트의 정의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퀘스트는 주점에서 진행할 수 있는 컨텐츠 입니다.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퀘스트는 매일 매일 정해진 퀘스트가 반복됩니다.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테이블에 명시된 시간을 기준으로 퀘스트 진행도가 리셋됩니다.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퀘스트를 클리어하면 퀘스트 별로 정해진 수치의 퀘스트 포인트를 획득할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퀘스트 포인트는 누적할 수 있으며, 기준 시간이 지나면 리셋됩니다.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퀘스트 포인트의 누적 수치에 따라 단계별 보상이 낮은 단계의 보상부터 획득 가능한 상태로 바뀝니다.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가능한 상태의 보상은 단계의 구분 없이 자유롭게 획득이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보상을 획득하는 것에 퀘스트 포인트가 소모되지 않으며, 한 번 획득한 보상은 상태가 리셋되기 전까지 다시 획득할 수 없습니다.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기준 시간이 지나면 보상의 상태가 리셋됩니다.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188428" y="146684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주점 - 일일 퀘스트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440097" y="687897"/>
            <a:ext cx="11002485" cy="2585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진행 방법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퀘스트는 여러 종류가 있으며 유저 타운 레벨의 영향을 받아 잠금 해제되는 퀘스트도 존재합니다.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매일매일 같은 일일 퀘스트를 반복하게 되며 클리어한 일일 퀘스트에 따라서 퀘스트 포인트를 획득하게 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주점에서 각각의 일일 퀘스트에 대한 진행도를 확인할 수 있으며, 퀘스트 목록은 우선 순위에 따라 정렬되어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완료한 일일 퀘스트는 우선 순위 정렬에 해당되지 않습니다.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완료는 퀘스트 조건이 충족되면 자동으로 클리어 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테이블에 명시된 시간이 지나면 각각의 일일 퀘스트 진행도가 초기화되어 우선 순위에 따라 정렬됩니다.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 경우, 잠금 해제가 되지 않은 일일 퀘스트는 해당되지 않습니다.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진행도가 초기화된 일일 퀘스트는 다시 처음부터 진행해야 합니다.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440097" y="3524773"/>
            <a:ext cx="11002485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퀘스트 포인트 획득 방법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퀘스트 포인트는 일일 퀘스트를 완료하면 획득할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누적이 가능하며, 완료한 일일 퀘스트에 따라 획득할 수 있는 수치 값이 다릅니다.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테이블에 명시된 시간이 지나면 수치는 초기화됩니다.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440097" y="687897"/>
            <a:ext cx="11751902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단계별 보상 획득 방법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보상은 낮은 단계부터 높은 단계까지 여러 단계를 가지고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높은 단계의 보상일수록 좋은 보상품을 가지고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보상은 퀘스트 포인트의 누적 수치에 따라 낮은 단계의 보상부터 차례로 획득 가능한 상태로 변경됩니다.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가능한 상태의 보상은 단계의 구분 없이 자유롭게 획득이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가능한 상태의 보물이라면 언제든 획득이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 액션을 통해 보상 획득이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유저가 받은 보상은 획득 완료 상태가 되며, 상태가 리셋 되기 전까지 대기합니다.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완료 상태의 보상은 획득할 수 없습니다.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테이블에 명시된 시간을 기준으로 단계별 보상의 상태가 대기 상태로 바뀝니다.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획득 가능한 상태의 보상도 기준 시간을 넘기면 보상 획득을 하지 못하고 대기 상태로 바뀝니다.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188428" y="146684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주점 - 일일 퀘스트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150328" y="137159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마을 회관의 기능2-2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594087" y="550952"/>
            <a:ext cx="11013283" cy="6370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</a:t>
            </a:r>
          </a:p>
          <a:p>
            <a:pPr indent="-2857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퀘스트는 25종류로 아래와 같이 구성되어 있다.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 목록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정렬 기준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완료되지 않은 미션이 상단에 위치 한다.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종류 테이블에 정의된 정렬 순서에 따라 정렬한다.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미션 수행 알림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퀘스트를 완료 할 때마다 시스템 메시지를 통해 일일 퀘스트 완료 및 획득한 퀘스트 포인트를 보여 준다.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수행 알림은 2초간 유지 된 후 사라진다.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게임 미접속 시에는 알려주지 않는다.</a:t>
            </a: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필드를 보는 상황에서도 알려 준다.</a:t>
            </a:r>
          </a:p>
          <a:p>
            <a:pPr indent="0" lvl="1" marL="457200" marR="0" rtl="0" algn="l">
              <a:spcBef>
                <a:spcPts val="0"/>
              </a:spcBef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6" name="Shape 126"/>
          <p:cNvGraphicFramePr/>
          <p:nvPr/>
        </p:nvGraphicFramePr>
        <p:xfrm>
          <a:off x="1844576" y="12268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{81ABA793-4A68-4C5D-8DCC-3675C64EDE5B}</a:tableStyleId>
              </a:tblPr>
              <a:tblGrid>
                <a:gridCol w="685175"/>
                <a:gridCol w="1789050"/>
                <a:gridCol w="685175"/>
                <a:gridCol w="1421100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번호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일일 퀘스트 이름</a:t>
                      </a:r>
                    </a:p>
                  </a:txBody>
                  <a:tcPr marT="9525" marB="0" marR="9525" marL="9525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번호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일일 퀘스트 이름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농지 생산 향상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14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철광석 채집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벌목장 생산 향상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15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부상병 치료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3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채석장 생산 향상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16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병사 훈련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철광산 생산 향상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17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시장 물품 거래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5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자원 아이템 사용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18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유물 제작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6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여신의 샘 소원 사용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19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연맹 자원 지원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7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몬스터 킬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20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연맹 병사 지원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8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건물 건설 및 업그레이드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21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연맹 과학기술 공헌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9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마차 아이템 획득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22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연맹 시간 지원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과학기술 연구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23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출석 체크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11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식량 채집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24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아이템 패킹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목재 채집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25</a:t>
                      </a: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유물 제작</a:t>
                      </a:r>
                    </a:p>
                  </a:txBody>
                  <a:tcPr marT="9525" marB="0" marR="9525" marL="9525" anchor="b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100" u="none" cap="none" strike="noStrike"/>
                        <a:t>13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00" u="none" cap="none" strike="noStrike"/>
                        <a:t>석재 채집</a:t>
                      </a:r>
                    </a:p>
                  </a:txBody>
                  <a:tcPr marT="9525" marB="0" marR="9525" marL="9525" anchor="b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0" i="0" sz="1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/>
        </p:nvSpPr>
        <p:spPr>
          <a:xfrm>
            <a:off x="199875" y="172813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사양서</a:t>
            </a:r>
          </a:p>
        </p:txBody>
      </p:sp>
      <p:graphicFrame>
        <p:nvGraphicFramePr>
          <p:cNvPr id="132" name="Shape 132"/>
          <p:cNvGraphicFramePr/>
          <p:nvPr/>
        </p:nvGraphicFramePr>
        <p:xfrm>
          <a:off x="1137125" y="283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{4131282D-4E82-43E2-A404-EC92B453D479}</a:tableStyleId>
              </a:tblPr>
              <a:tblGrid>
                <a:gridCol w="1873900"/>
                <a:gridCol w="1071375"/>
                <a:gridCol w="1388825"/>
                <a:gridCol w="1388825"/>
              </a:tblGrid>
              <a:tr h="2354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구분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데이터 테이블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초기화 여부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U.I 노출 여부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일일 미션 목록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미션 상세 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일일 퀘스트 리셋 기준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일일 퀘스트 리셋까지 남은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획득 가능한 최대 퀘스트 포인트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유저 보유 퀘스트 포인트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단계 보상별 요구 포인트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단계별 보상의 보상품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보상 획득 여부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일일 퀘스트 수행 가능 상태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수행 횟수에 따른 지급된 포인트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포인트 획득량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23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미션 달성도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ko-KR" sz="1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</a:tbl>
          </a:graphicData>
        </a:graphic>
      </p:graphicFrame>
      <p:sp>
        <p:nvSpPr>
          <p:cNvPr id="133" name="Shape 133"/>
          <p:cNvSpPr txBox="1"/>
          <p:nvPr/>
        </p:nvSpPr>
        <p:spPr>
          <a:xfrm>
            <a:off x="641825" y="550420"/>
            <a:ext cx="11041759" cy="215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참고 내용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일일 퀘스트의 퀘스트 목록 및 상세 정보는 데이터 테이블 정보를 사용합니다.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퀘스트 포인트의 누적 수치에 따라 단계별 보상이 획득 가능 상태로 바뀌며, 획득 가능 상태의 보상은 유저의 액션을 통해 획득이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보상품은 데이터 테이블에 명시되어 있는 아이템이 지급됩니다.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1" i="0" lang="ko-K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리셋 기준 시간은 데이터 테이블에 명시되어 있는 시간을 기준으로 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199875" y="172813"/>
            <a:ext cx="48851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사양서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440097" y="784906"/>
            <a:ext cx="73376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기존 Quest_DATA 데이터 구조에서 QuestRepeatTime 컬럼(반복횟수)을 추가하여, 반복 기능 추가.</a:t>
            </a:r>
            <a:b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QuestPurposeCount 의 수치를 QuestRepeatTime 수치만큼 반복하는 기능. </a:t>
            </a:r>
          </a:p>
        </p:txBody>
      </p:sp>
      <p:graphicFrame>
        <p:nvGraphicFramePr>
          <p:cNvPr id="140" name="Shape 140"/>
          <p:cNvGraphicFramePr/>
          <p:nvPr/>
        </p:nvGraphicFramePr>
        <p:xfrm>
          <a:off x="724404" y="14968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{472116A2-28A4-4EFE-85DD-2F160AC916A6}</a:tableStyleId>
              </a:tblPr>
              <a:tblGrid>
                <a:gridCol w="1407800"/>
                <a:gridCol w="1290725"/>
                <a:gridCol w="1586050"/>
                <a:gridCol w="1707425"/>
                <a:gridCol w="1319000"/>
                <a:gridCol w="1361025"/>
                <a:gridCol w="1633050"/>
              </a:tblGrid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int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int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BuildingType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int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int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int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QuestRecycleType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PrecedeQuestIDX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PrecedeLordLevel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PrecedeBuildingType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PrecedeBuildingLevel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QuestRewardIDX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QuestRepeatTime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QuestRecycleTime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선행퀘스트 조건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선행 영주 레벨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선행 건물 타입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선행건물 레벨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보상 IDX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반복 횟수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ko-KR" sz="1050" u="none" cap="none" strike="noStrike"/>
                        <a:t>반복 주기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1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1050" u="none" cap="none" strike="noStrike"/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1050" u="none" cap="none" strike="noStrike"/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1050" u="none" cap="none" strike="noStrike"/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105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ko-KR" sz="1050" u="none" cap="none" strike="noStrike"/>
                        <a:t>40</a:t>
                      </a:r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1050" u="none" cap="none" strike="noStrike"/>
                    </a:p>
                  </a:txBody>
                  <a:tcPr marT="0" marB="0" marR="28575" marL="28575" anchor="b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